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0" r:id="rId5"/>
    <p:sldId id="262" r:id="rId6"/>
    <p:sldId id="261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" initials="U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5A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6" autoAdjust="0"/>
    <p:restoredTop sz="94624" autoAdjust="0"/>
  </p:normalViewPr>
  <p:slideViewPr>
    <p:cSldViewPr>
      <p:cViewPr varScale="1">
        <p:scale>
          <a:sx n="70" d="100"/>
          <a:sy n="70" d="100"/>
        </p:scale>
        <p:origin x="-88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D31AF-6DF4-48AA-B6F4-D50068E0F394}" type="datetimeFigureOut">
              <a:rPr lang="ru-RU" smtClean="0"/>
              <a:pPr/>
              <a:t>18.10.2015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CEE31FE-5124-4007-936B-8FA39F6ABC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D31AF-6DF4-48AA-B6F4-D50068E0F394}" type="datetimeFigureOut">
              <a:rPr lang="ru-RU" smtClean="0"/>
              <a:pPr/>
              <a:t>18.10.2015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E31FE-5124-4007-936B-8FA39F6ABC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D31AF-6DF4-48AA-B6F4-D50068E0F394}" type="datetimeFigureOut">
              <a:rPr lang="ru-RU" smtClean="0"/>
              <a:pPr/>
              <a:t>18.10.2015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E31FE-5124-4007-936B-8FA39F6ABC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D31AF-6DF4-48AA-B6F4-D50068E0F394}" type="datetimeFigureOut">
              <a:rPr lang="ru-RU" smtClean="0"/>
              <a:pPr/>
              <a:t>18.10.2015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CEE31FE-5124-4007-936B-8FA39F6ABC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D31AF-6DF4-48AA-B6F4-D50068E0F394}" type="datetimeFigureOut">
              <a:rPr lang="ru-RU" smtClean="0"/>
              <a:pPr/>
              <a:t>18.10.2015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E31FE-5124-4007-936B-8FA39F6ABC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D31AF-6DF4-48AA-B6F4-D50068E0F394}" type="datetimeFigureOut">
              <a:rPr lang="ru-RU" smtClean="0"/>
              <a:pPr/>
              <a:t>18.10.2015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E31FE-5124-4007-936B-8FA39F6ABC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D31AF-6DF4-48AA-B6F4-D50068E0F394}" type="datetimeFigureOut">
              <a:rPr lang="ru-RU" smtClean="0"/>
              <a:pPr/>
              <a:t>18.10.2015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8CEE31FE-5124-4007-936B-8FA39F6ABC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med"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D31AF-6DF4-48AA-B6F4-D50068E0F394}" type="datetimeFigureOut">
              <a:rPr lang="ru-RU" smtClean="0"/>
              <a:pPr/>
              <a:t>18.10.2015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E31FE-5124-4007-936B-8FA39F6ABC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D31AF-6DF4-48AA-B6F4-D50068E0F394}" type="datetimeFigureOut">
              <a:rPr lang="ru-RU" smtClean="0"/>
              <a:pPr/>
              <a:t>18.10.2015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E31FE-5124-4007-936B-8FA39F6ABC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D31AF-6DF4-48AA-B6F4-D50068E0F394}" type="datetimeFigureOut">
              <a:rPr lang="ru-RU" smtClean="0"/>
              <a:pPr/>
              <a:t>18.10.2015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E31FE-5124-4007-936B-8FA39F6ABC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D31AF-6DF4-48AA-B6F4-D50068E0F394}" type="datetimeFigureOut">
              <a:rPr lang="ru-RU" smtClean="0"/>
              <a:pPr/>
              <a:t>18.10.2015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E31FE-5124-4007-936B-8FA39F6ABC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med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FFD31AF-6DF4-48AA-B6F4-D50068E0F394}" type="datetimeFigureOut">
              <a:rPr lang="ru-RU" smtClean="0"/>
              <a:pPr/>
              <a:t>18.10.2015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CEE31FE-5124-4007-936B-8FA39F6ABC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med">
    <p:wheel spokes="8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kursak.net/wp-content/uploads/2015/05/clip_image00277.jpg" TargetMode="External"/><Relationship Id="rId3" Type="http://schemas.openxmlformats.org/officeDocument/2006/relationships/hyperlink" Target="https://ru.wikipedia.org/wiki/&#1042;&#1086;&#1083;&#1077;&#1081;&#1073;&#1086;&#1083;" TargetMode="External"/><Relationship Id="rId7" Type="http://schemas.openxmlformats.org/officeDocument/2006/relationships/hyperlink" Target="https://ru.wikipedia.org/wiki/&#1042;&#1086;&#1083;&#1077;&#1081;&#1073;&#1086;&#1083;#.D0.9D.D0.B0.D1.80.D1.83.D1.88.D0.B5.D0.BD.D0.B8.D1.8F_.D0.BF.D1.80.D0.B0.D0.B2.D0.B8.D0.BB" TargetMode="External"/><Relationship Id="rId12" Type="http://schemas.openxmlformats.org/officeDocument/2006/relationships/hyperlink" Target="https://im2-tub-ru.yandex.net/i?id=5c61d3641c8c1647eaf033c4f3455c3f&amp;n=33&amp;h=190&amp;w=131" TargetMode="External"/><Relationship Id="rId2" Type="http://schemas.openxmlformats.org/officeDocument/2006/relationships/hyperlink" Target="http://www.vezha.org/wp-content/uploads/2015/03/voleybol_mosi.jpg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hum.users.photofile.ru/photo/hum/200625099/xlarge/207729003.jpg" TargetMode="External"/><Relationship Id="rId11" Type="http://schemas.openxmlformats.org/officeDocument/2006/relationships/hyperlink" Target="http://www.abc.net.au/news/image/471602-3x2-700x467.jpg" TargetMode="External"/><Relationship Id="rId5" Type="http://schemas.openxmlformats.org/officeDocument/2006/relationships/hyperlink" Target="https://ru.wikipedia.org/wiki/&#1042;&#1086;&#1083;&#1077;&#1081;&#1073;&#1086;&#1083;&#1100;&#1085;&#1072;&#1103;_&#1087;&#1083;&#1086;&#1097;&#1072;&#1076;&#1082;&#1072;" TargetMode="External"/><Relationship Id="rId10" Type="http://schemas.openxmlformats.org/officeDocument/2006/relationships/hyperlink" Target="http://www.olympic.org/Assets/MediaPlayer/Photos/2012/London/Volleyball/05_08_12_VolleyBall_07_hd.jpg" TargetMode="External"/><Relationship Id="rId4" Type="http://schemas.openxmlformats.org/officeDocument/2006/relationships/hyperlink" Target="https://ru.wikipedia.org/wiki/&#1042;&#1086;&#1083;&#1077;&#1081;&#1073;&#1086;&#1083;#.D0.A0.D0.B0.D0.B7.D0.B2.D0.B8.D1.82.D0.B8.D0.B5_.D0.B8.D0.B3.D1.80.D1.8B_.D0.B2_1980.E2.80.941990-.D0.B5_.D0.B3.D0.BE.D0.B4.D1.8B" TargetMode="External"/><Relationship Id="rId9" Type="http://schemas.openxmlformats.org/officeDocument/2006/relationships/hyperlink" Target="http://fs00.infourok.ru/images/doc/202/230477/hello_html_d4e40da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932" y="188640"/>
            <a:ext cx="8458200" cy="5207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 smtClean="0"/>
              <a:t>волейбол</a:t>
            </a:r>
            <a:endParaRPr lang="ru-RU" sz="48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>
          <a:xfrm>
            <a:off x="4211961" y="5013176"/>
            <a:ext cx="4786234" cy="1728192"/>
          </a:xfrm>
        </p:spPr>
        <p:txBody>
          <a:bodyPr>
            <a:normAutofit/>
          </a:bodyPr>
          <a:lstStyle/>
          <a:p>
            <a:pPr algn="r"/>
            <a:r>
              <a:rPr lang="ru-RU" sz="2400" dirty="0" smtClean="0"/>
              <a:t>Выполнил учитель физической культуры МБОУ г. Иркутска СОШ № 36 </a:t>
            </a:r>
            <a:r>
              <a:rPr lang="ru-RU" sz="2400" dirty="0" err="1" smtClean="0"/>
              <a:t>Спасёнов</a:t>
            </a:r>
            <a:r>
              <a:rPr lang="ru-RU" sz="2400" dirty="0" smtClean="0"/>
              <a:t> Николай Георгиевич</a:t>
            </a: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sz="half" idx="1"/>
          </p:nvPr>
        </p:nvSpPr>
        <p:spPr>
          <a:xfrm>
            <a:off x="0" y="2060848"/>
            <a:ext cx="5340350" cy="3957686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145A2A"/>
                </a:solidFill>
              </a:rPr>
              <a:t>История</a:t>
            </a:r>
          </a:p>
          <a:p>
            <a:r>
              <a:rPr lang="ru-RU" sz="3600" b="1" dirty="0" smtClean="0">
                <a:solidFill>
                  <a:srgbClr val="145A2A"/>
                </a:solidFill>
              </a:rPr>
              <a:t>Правила игры</a:t>
            </a:r>
          </a:p>
          <a:p>
            <a:r>
              <a:rPr lang="ru-RU" sz="3600" b="1" dirty="0" smtClean="0">
                <a:solidFill>
                  <a:srgbClr val="145A2A"/>
                </a:solidFill>
              </a:rPr>
              <a:t>Технические приёмы</a:t>
            </a:r>
            <a:endParaRPr lang="ru-RU" sz="3600" b="1" dirty="0">
              <a:solidFill>
                <a:srgbClr val="145A2A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3568" y="5733256"/>
            <a:ext cx="18453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</a:rPr>
              <a:t>5-6 класс</a:t>
            </a:r>
            <a:endParaRPr lang="ru-RU" sz="3200" b="1" dirty="0">
              <a:solidFill>
                <a:schemeClr val="tx2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060848"/>
            <a:ext cx="4138163" cy="27473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755576" y="620688"/>
            <a:ext cx="3600400" cy="72008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Приём мяча снизу</a:t>
            </a:r>
            <a:endParaRPr lang="ru-RU" sz="28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/>
              <a:t>Блокирование</a:t>
            </a:r>
            <a:endParaRPr lang="ru-RU" sz="2800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916832"/>
            <a:ext cx="3705256" cy="4032448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916832"/>
            <a:ext cx="4289425" cy="2861659"/>
          </a:xfr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23528" y="260648"/>
            <a:ext cx="8686800" cy="84124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Качества, необходимые волейболисту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304800" y="1340768"/>
            <a:ext cx="4195192" cy="525658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145A2A"/>
                </a:solidFill>
              </a:rPr>
              <a:t>Отличная координация движений (ловкость)</a:t>
            </a:r>
          </a:p>
          <a:p>
            <a:r>
              <a:rPr lang="ru-RU" sz="3200" b="1" dirty="0" smtClean="0"/>
              <a:t>Умение быстро реагировать</a:t>
            </a:r>
          </a:p>
          <a:p>
            <a:r>
              <a:rPr lang="ru-RU" sz="3200" b="1" dirty="0" smtClean="0">
                <a:solidFill>
                  <a:srgbClr val="145A2A"/>
                </a:solidFill>
              </a:rPr>
              <a:t>«Прыгучесть»</a:t>
            </a:r>
          </a:p>
          <a:p>
            <a:r>
              <a:rPr lang="ru-RU" sz="3200" b="1" dirty="0" smtClean="0"/>
              <a:t>Быстрота</a:t>
            </a:r>
          </a:p>
          <a:p>
            <a:r>
              <a:rPr lang="ru-RU" sz="3200" b="1" dirty="0" smtClean="0">
                <a:solidFill>
                  <a:srgbClr val="145A2A"/>
                </a:solidFill>
              </a:rPr>
              <a:t>Сила</a:t>
            </a:r>
          </a:p>
          <a:p>
            <a:r>
              <a:rPr lang="ru-RU" sz="3200" b="1" dirty="0" smtClean="0"/>
              <a:t>Выносливость</a:t>
            </a:r>
          </a:p>
          <a:p>
            <a:endParaRPr lang="ru-RU" sz="3200" dirty="0"/>
          </a:p>
        </p:txBody>
      </p:sp>
      <p:pic>
        <p:nvPicPr>
          <p:cNvPr id="10" name="Содержимое 9" descr="волей напад2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932040" y="1556793"/>
            <a:ext cx="3600400" cy="47525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0"/>
                            </p:stCondLst>
                            <p:childTnLst>
                              <p:par>
                                <p:cTn id="3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0"/>
                            </p:stCondLst>
                            <p:childTnLst>
                              <p:par>
                                <p:cTn id="3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000"/>
                            </p:stCondLst>
                            <p:childTnLst>
                              <p:par>
                                <p:cTn id="4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52352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Используемые ресурсы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4800" y="1124744"/>
            <a:ext cx="4191000" cy="5544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 smtClean="0"/>
              <a:t>Слайд № 1</a:t>
            </a:r>
          </a:p>
          <a:p>
            <a:pPr marL="0" indent="0">
              <a:buNone/>
            </a:pPr>
            <a:r>
              <a:rPr lang="en-US" sz="1600" dirty="0">
                <a:hlinkClick r:id="rId2"/>
              </a:rPr>
              <a:t>http://</a:t>
            </a:r>
            <a:r>
              <a:rPr lang="en-US" sz="1600" dirty="0" smtClean="0">
                <a:hlinkClick r:id="rId2"/>
              </a:rPr>
              <a:t>www.vezha.org/wp-content/uploads/2015/03/voleybol_mosi.jpg</a:t>
            </a:r>
            <a:endParaRPr lang="ru-RU" sz="1600" dirty="0" smtClean="0"/>
          </a:p>
          <a:p>
            <a:pPr marL="0" indent="0">
              <a:buNone/>
            </a:pPr>
            <a:r>
              <a:rPr lang="ru-RU" sz="1600" dirty="0" smtClean="0"/>
              <a:t>Слайд № 2</a:t>
            </a:r>
          </a:p>
          <a:p>
            <a:pPr marL="0" indent="0">
              <a:buNone/>
            </a:pPr>
            <a:r>
              <a:rPr lang="en-US" sz="1600" dirty="0">
                <a:hlinkClick r:id="rId3"/>
              </a:rPr>
              <a:t>https://ru.wikipedia.org/wiki/</a:t>
            </a:r>
            <a:r>
              <a:rPr lang="ru-RU" sz="1600" dirty="0" smtClean="0">
                <a:hlinkClick r:id="rId3"/>
              </a:rPr>
              <a:t>Волейбол</a:t>
            </a:r>
            <a:endParaRPr lang="ru-RU" sz="1600" dirty="0" smtClean="0"/>
          </a:p>
          <a:p>
            <a:pPr marL="0" indent="0">
              <a:buNone/>
            </a:pPr>
            <a:r>
              <a:rPr lang="ru-RU" sz="1600" dirty="0" smtClean="0"/>
              <a:t>Слайд № 3</a:t>
            </a:r>
          </a:p>
          <a:p>
            <a:pPr marL="0" indent="0">
              <a:buNone/>
            </a:pPr>
            <a:r>
              <a:rPr lang="en-US" sz="1600" dirty="0">
                <a:hlinkClick r:id="rId4"/>
              </a:rPr>
              <a:t>https://ru.wikipedia.org/wiki/</a:t>
            </a:r>
            <a:r>
              <a:rPr lang="ru-RU" sz="1600" dirty="0">
                <a:hlinkClick r:id="rId4"/>
              </a:rPr>
              <a:t>Волейбол#.</a:t>
            </a:r>
            <a:r>
              <a:rPr lang="en-US" sz="1600" dirty="0">
                <a:hlinkClick r:id="rId4"/>
              </a:rPr>
              <a:t>D0.A0.D0.B0.D0.B7.D0.B2.D0.B8.D1.82.D0.B8.D0.B5_.D0.B8.D0.B3.D1.80.D1.8B_.D0.B2_1980.E2.80.941990-.D0.B5_.</a:t>
            </a:r>
            <a:r>
              <a:rPr lang="en-US" sz="1600" dirty="0" smtClean="0">
                <a:hlinkClick r:id="rId4"/>
              </a:rPr>
              <a:t>D0.B3.D0.BE.D0.B4.D1.8B</a:t>
            </a:r>
            <a:endParaRPr lang="ru-RU" sz="1600" dirty="0" smtClean="0"/>
          </a:p>
          <a:p>
            <a:pPr marL="0" indent="0">
              <a:buNone/>
            </a:pPr>
            <a:r>
              <a:rPr lang="ru-RU" sz="1600" dirty="0" smtClean="0"/>
              <a:t>Слайд № 4</a:t>
            </a:r>
          </a:p>
          <a:p>
            <a:pPr marL="0" indent="0">
              <a:buNone/>
            </a:pPr>
            <a:r>
              <a:rPr lang="en-US" sz="1600" dirty="0">
                <a:hlinkClick r:id="rId5"/>
              </a:rPr>
              <a:t>https://ru.wikipedia.org/wiki/</a:t>
            </a:r>
            <a:r>
              <a:rPr lang="ru-RU" sz="1600" dirty="0" err="1" smtClean="0">
                <a:hlinkClick r:id="rId5"/>
              </a:rPr>
              <a:t>Волейбольная_площадка</a:t>
            </a:r>
            <a:endParaRPr lang="ru-RU" sz="1600" dirty="0" smtClean="0"/>
          </a:p>
          <a:p>
            <a:pPr marL="0" indent="0">
              <a:buNone/>
            </a:pPr>
            <a:r>
              <a:rPr lang="ru-RU" sz="1600" dirty="0" smtClean="0"/>
              <a:t>Слайд № 5</a:t>
            </a:r>
          </a:p>
          <a:p>
            <a:pPr marL="0" indent="0">
              <a:buNone/>
            </a:pPr>
            <a:r>
              <a:rPr lang="en-US" sz="1600" dirty="0">
                <a:hlinkClick r:id="rId6"/>
              </a:rPr>
              <a:t>http://</a:t>
            </a:r>
            <a:r>
              <a:rPr lang="en-US" sz="1600" dirty="0" smtClean="0">
                <a:hlinkClick r:id="rId6"/>
              </a:rPr>
              <a:t>hum.users.photofile.ru/photo/hum/200625099/xlarge/207729003.jpg</a:t>
            </a:r>
            <a:endParaRPr lang="ru-RU" sz="1600" dirty="0" smtClean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24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1124744"/>
            <a:ext cx="4343400" cy="5544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dirty="0" smtClean="0"/>
              <a:t>Слайд № 6</a:t>
            </a:r>
          </a:p>
          <a:p>
            <a:pPr marL="0" indent="0">
              <a:buNone/>
            </a:pPr>
            <a:r>
              <a:rPr lang="en-US" sz="1400" dirty="0">
                <a:hlinkClick r:id="rId7"/>
              </a:rPr>
              <a:t>https://ru.wikipedia.org/wiki/</a:t>
            </a:r>
            <a:r>
              <a:rPr lang="ru-RU" sz="1400" dirty="0">
                <a:hlinkClick r:id="rId7"/>
              </a:rPr>
              <a:t>Волейбол#.</a:t>
            </a:r>
            <a:r>
              <a:rPr lang="en-US" sz="1400" dirty="0">
                <a:hlinkClick r:id="rId7"/>
              </a:rPr>
              <a:t>D0.9D.D0.B0.D1.80.D1.83.D1.88.D0.B5.D0.BD.D0.B8.D1.8F_.</a:t>
            </a:r>
            <a:r>
              <a:rPr lang="en-US" sz="1400" dirty="0" smtClean="0">
                <a:hlinkClick r:id="rId7"/>
              </a:rPr>
              <a:t>D0.BF.D1.80.D0.B0.D0.B2.D0.B8.D0.BB</a:t>
            </a:r>
            <a:endParaRPr lang="ru-RU" sz="1400" dirty="0" smtClean="0"/>
          </a:p>
          <a:p>
            <a:pPr marL="0" indent="0">
              <a:buNone/>
            </a:pPr>
            <a:r>
              <a:rPr lang="ru-RU" sz="1400" dirty="0" smtClean="0"/>
              <a:t>Слайд № 7</a:t>
            </a:r>
          </a:p>
          <a:p>
            <a:pPr marL="0" indent="0">
              <a:buNone/>
            </a:pPr>
            <a:r>
              <a:rPr lang="en-US" sz="1400" dirty="0">
                <a:hlinkClick r:id="rId8"/>
              </a:rPr>
              <a:t>http://</a:t>
            </a:r>
            <a:r>
              <a:rPr lang="en-US" sz="1400" dirty="0" smtClean="0">
                <a:hlinkClick r:id="rId8"/>
              </a:rPr>
              <a:t>kursak.net/wp-content/uploads/2015/05/clip_image00277.jpg</a:t>
            </a:r>
            <a:endParaRPr lang="ru-RU" sz="1400" dirty="0" smtClean="0"/>
          </a:p>
          <a:p>
            <a:pPr marL="0" indent="0">
              <a:buNone/>
            </a:pPr>
            <a:r>
              <a:rPr lang="ru-RU" sz="1400" dirty="0" smtClean="0"/>
              <a:t>Слайд № 8</a:t>
            </a:r>
          </a:p>
          <a:p>
            <a:pPr marL="0" indent="0">
              <a:buNone/>
            </a:pPr>
            <a:r>
              <a:rPr lang="en-US" sz="1400" dirty="0">
                <a:hlinkClick r:id="rId9"/>
              </a:rPr>
              <a:t>http://</a:t>
            </a:r>
            <a:r>
              <a:rPr lang="en-US" sz="1400" dirty="0" smtClean="0">
                <a:hlinkClick r:id="rId9"/>
              </a:rPr>
              <a:t>fs00.infourok.ru/images/doc/202/230477/hello_html_d4e40da.jpg</a:t>
            </a:r>
            <a:endParaRPr lang="ru-RU" sz="1400" dirty="0" smtClean="0"/>
          </a:p>
          <a:p>
            <a:pPr marL="0" indent="0">
              <a:buNone/>
            </a:pPr>
            <a:r>
              <a:rPr lang="ru-RU" sz="1400" dirty="0" smtClean="0"/>
              <a:t>Слайд № 9</a:t>
            </a:r>
          </a:p>
          <a:p>
            <a:pPr marL="0" indent="0">
              <a:buNone/>
            </a:pPr>
            <a:r>
              <a:rPr lang="en-US" sz="1400" dirty="0">
                <a:hlinkClick r:id="rId10"/>
              </a:rPr>
              <a:t>http://</a:t>
            </a:r>
            <a:r>
              <a:rPr lang="en-US" sz="1400" dirty="0" smtClean="0">
                <a:hlinkClick r:id="rId10"/>
              </a:rPr>
              <a:t>www.olympic.org/Assets/MediaPlayer/Photos/2012/London/Volleyball/05_08_12_VolleyBall_07_hd.jpg</a:t>
            </a:r>
            <a:endParaRPr lang="ru-RU" sz="1400" dirty="0" smtClean="0"/>
          </a:p>
          <a:p>
            <a:pPr marL="0" indent="0">
              <a:buNone/>
            </a:pPr>
            <a:r>
              <a:rPr lang="ru-RU" sz="1400" dirty="0" smtClean="0"/>
              <a:t>Слайд № 10</a:t>
            </a:r>
          </a:p>
          <a:p>
            <a:pPr marL="0" indent="0">
              <a:buNone/>
            </a:pPr>
            <a:r>
              <a:rPr lang="en-US" sz="1400" dirty="0">
                <a:hlinkClick r:id="rId11"/>
              </a:rPr>
              <a:t>http://</a:t>
            </a:r>
            <a:r>
              <a:rPr lang="en-US" sz="1400" dirty="0" smtClean="0">
                <a:hlinkClick r:id="rId11"/>
              </a:rPr>
              <a:t>www.abc.net.au/news/image/471602-3x2-700x467.jpg</a:t>
            </a:r>
            <a:endParaRPr lang="ru-RU" sz="1400" dirty="0" smtClean="0"/>
          </a:p>
          <a:p>
            <a:pPr marL="0" indent="0">
              <a:buNone/>
            </a:pPr>
            <a:r>
              <a:rPr lang="ru-RU" sz="1600" dirty="0" smtClean="0"/>
              <a:t>Слайд № 11</a:t>
            </a:r>
          </a:p>
          <a:p>
            <a:pPr marL="0" indent="0">
              <a:buNone/>
            </a:pPr>
            <a:r>
              <a:rPr lang="en-US" sz="1600" dirty="0">
                <a:hlinkClick r:id="rId12"/>
              </a:rPr>
              <a:t>https://</a:t>
            </a:r>
            <a:r>
              <a:rPr lang="en-US" sz="1600" dirty="0" smtClean="0">
                <a:hlinkClick r:id="rId12"/>
              </a:rPr>
              <a:t>im2-tub-ru.yandex.net/i?id=5c61d3641c8c1647eaf033c4f3455c3f&amp;n=33&amp;h=190&amp;w=131</a:t>
            </a:r>
            <a:endParaRPr lang="ru-RU" sz="1600" dirty="0" smtClean="0"/>
          </a:p>
          <a:p>
            <a:pPr marL="0" indent="0">
              <a:buNone/>
            </a:pP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646819401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8458200" cy="52070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Рождение волейбола</a:t>
            </a:r>
            <a:br>
              <a:rPr lang="ru-RU" sz="3200" dirty="0" smtClean="0"/>
            </a:br>
            <a:r>
              <a:rPr lang="ru-RU" sz="3200" dirty="0" smtClean="0"/>
              <a:t>(</a:t>
            </a:r>
            <a:r>
              <a:rPr lang="en-US" sz="2400" b="0" i="1" dirty="0" smtClean="0">
                <a:effectLst/>
              </a:rPr>
              <a:t>volleyball</a:t>
            </a:r>
            <a:r>
              <a:rPr lang="en-US" sz="2400" b="0" dirty="0">
                <a:effectLst/>
              </a:rPr>
              <a:t> </a:t>
            </a:r>
            <a:r>
              <a:rPr lang="ru-RU" sz="2400" b="0" dirty="0">
                <a:effectLst/>
              </a:rPr>
              <a:t>от </a:t>
            </a:r>
            <a:r>
              <a:rPr lang="en-US" sz="2400" b="0" dirty="0">
                <a:effectLst/>
              </a:rPr>
              <a:t>volley — «</a:t>
            </a:r>
            <a:r>
              <a:rPr lang="ru-RU" sz="2400" b="0" dirty="0">
                <a:effectLst/>
              </a:rPr>
              <a:t>удар с лёта» и </a:t>
            </a:r>
            <a:r>
              <a:rPr lang="en-US" sz="2400" b="0" dirty="0">
                <a:effectLst/>
              </a:rPr>
              <a:t>ball — «</a:t>
            </a:r>
            <a:r>
              <a:rPr lang="ru-RU" sz="2400" b="0" dirty="0">
                <a:effectLst/>
              </a:rPr>
              <a:t>мяч»)</a:t>
            </a:r>
            <a:endParaRPr lang="ru-RU" sz="2400" i="1" dirty="0">
              <a:solidFill>
                <a:srgbClr val="145A2A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67544" y="1340768"/>
            <a:ext cx="3008313" cy="4800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63888" y="1484784"/>
            <a:ext cx="5340350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200" b="1" dirty="0" smtClean="0"/>
              <a:t>Осень 1895 года – впервые была продемонстрирована игра «</a:t>
            </a:r>
            <a:r>
              <a:rPr lang="ru-RU" sz="2200" b="1" dirty="0" err="1" smtClean="0"/>
              <a:t>минтонете</a:t>
            </a:r>
            <a:r>
              <a:rPr lang="ru-RU" sz="2200" b="1" dirty="0" smtClean="0"/>
              <a:t>» – прообраз современного волейбола.</a:t>
            </a:r>
          </a:p>
          <a:p>
            <a:pPr>
              <a:buNone/>
            </a:pPr>
            <a:endParaRPr lang="ru-RU" sz="2200" b="1" dirty="0" smtClean="0"/>
          </a:p>
          <a:p>
            <a:pPr>
              <a:buNone/>
            </a:pPr>
            <a:r>
              <a:rPr lang="ru-RU" sz="2200" b="1" dirty="0" smtClean="0">
                <a:solidFill>
                  <a:srgbClr val="145A2A"/>
                </a:solidFill>
              </a:rPr>
              <a:t>Основал игру преподаватель физвоспитания Уильям Дж. Морган из городка </a:t>
            </a:r>
            <a:r>
              <a:rPr lang="ru-RU" sz="2200" b="1" dirty="0" err="1" smtClean="0">
                <a:solidFill>
                  <a:srgbClr val="145A2A"/>
                </a:solidFill>
              </a:rPr>
              <a:t>Холиок</a:t>
            </a:r>
            <a:r>
              <a:rPr lang="ru-RU" sz="2200" b="1" dirty="0" smtClean="0">
                <a:solidFill>
                  <a:srgbClr val="145A2A"/>
                </a:solidFill>
              </a:rPr>
              <a:t> (США)</a:t>
            </a:r>
          </a:p>
          <a:p>
            <a:pPr>
              <a:buNone/>
            </a:pPr>
            <a:endParaRPr lang="ru-RU" sz="2200" b="1" dirty="0" smtClean="0">
              <a:solidFill>
                <a:srgbClr val="145A2A"/>
              </a:solidFill>
            </a:endParaRPr>
          </a:p>
          <a:p>
            <a:pPr>
              <a:buNone/>
            </a:pPr>
            <a:r>
              <a:rPr lang="ru-RU" sz="2200" b="1" dirty="0" smtClean="0"/>
              <a:t>1897 год – игра получила современное название  и первые официально опубликованные правила</a:t>
            </a:r>
          </a:p>
          <a:p>
            <a:endParaRPr lang="ru-RU" sz="2800" dirty="0"/>
          </a:p>
        </p:txBody>
      </p:sp>
      <p:pic>
        <p:nvPicPr>
          <p:cNvPr id="6" name="Рисунок 5" descr="морга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3497" y="1340768"/>
            <a:ext cx="3024336" cy="40324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680"/>
                            </p:stCondLst>
                            <p:childTnLst>
                              <p:par>
                                <p:cTn id="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680"/>
                            </p:stCondLst>
                            <p:childTnLst>
                              <p:par>
                                <p:cTn id="1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680"/>
                            </p:stCondLst>
                            <p:childTnLst>
                              <p:par>
                                <p:cTn id="2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458200" cy="52070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Развитие волейбола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95536" y="1124744"/>
            <a:ext cx="3008313" cy="468052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63888" y="1124744"/>
            <a:ext cx="5340350" cy="472859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200" b="1" dirty="0" smtClean="0"/>
              <a:t>1922 год – первые общенациональные соревнования по волейболу в США</a:t>
            </a:r>
          </a:p>
          <a:p>
            <a:pPr>
              <a:buNone/>
            </a:pPr>
            <a:r>
              <a:rPr lang="ru-RU" sz="2200" b="1" dirty="0" smtClean="0">
                <a:solidFill>
                  <a:srgbClr val="145A2A"/>
                </a:solidFill>
              </a:rPr>
              <a:t>28 июля 1923 года – состоялся первый матч в СССР</a:t>
            </a:r>
          </a:p>
          <a:p>
            <a:pPr>
              <a:buNone/>
            </a:pPr>
            <a:r>
              <a:rPr lang="ru-RU" sz="2200" b="1" dirty="0" smtClean="0"/>
              <a:t>1949 год – первый чемпионат Мира</a:t>
            </a:r>
          </a:p>
          <a:p>
            <a:pPr>
              <a:buNone/>
            </a:pPr>
            <a:r>
              <a:rPr lang="ru-RU" sz="2200" b="1" dirty="0" smtClean="0">
                <a:solidFill>
                  <a:srgbClr val="145A2A"/>
                </a:solidFill>
              </a:rPr>
              <a:t>1964 год – волейбол впервые в программе Олимпийских Игр. </a:t>
            </a:r>
          </a:p>
          <a:p>
            <a:pPr>
              <a:buNone/>
            </a:pPr>
            <a:r>
              <a:rPr lang="ru-RU" sz="2200" b="1" dirty="0" smtClean="0"/>
              <a:t>Первыми Олимпийскими Чемпионами среди мужчин стали волейболисты СССР.</a:t>
            </a:r>
          </a:p>
          <a:p>
            <a:pPr>
              <a:buNone/>
            </a:pPr>
            <a:r>
              <a:rPr lang="ru-RU" sz="2200" b="1" dirty="0" smtClean="0">
                <a:solidFill>
                  <a:srgbClr val="145A2A"/>
                </a:solidFill>
              </a:rPr>
              <a:t>Первыми Олимпийскими Чемпионками по волейболу стали спортсменки из Японии</a:t>
            </a:r>
            <a:endParaRPr lang="ru-RU" sz="2200" b="1" dirty="0">
              <a:solidFill>
                <a:srgbClr val="145A2A"/>
              </a:solidFill>
            </a:endParaRPr>
          </a:p>
        </p:txBody>
      </p:sp>
      <p:pic>
        <p:nvPicPr>
          <p:cNvPr id="5" name="Рисунок 4" descr="волей истор2.jpg"/>
          <p:cNvPicPr>
            <a:picLocks noChangeAspect="1"/>
          </p:cNvPicPr>
          <p:nvPr/>
        </p:nvPicPr>
        <p:blipFill>
          <a:blip r:embed="rId2" cstate="print"/>
          <a:srcRect l="36855" t="6899" r="20621" b="3432"/>
          <a:stretch>
            <a:fillRect/>
          </a:stretch>
        </p:blipFill>
        <p:spPr>
          <a:xfrm>
            <a:off x="323528" y="1124744"/>
            <a:ext cx="3240360" cy="4680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28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28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28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28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280"/>
                            </p:stCondLst>
                            <p:childTnLst>
                              <p:par>
                                <p:cTn id="3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8280"/>
                            </p:stCondLst>
                            <p:childTnLst>
                              <p:par>
                                <p:cTn id="4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1280"/>
                            </p:stCondLst>
                            <p:childTnLst>
                              <p:par>
                                <p:cTn id="4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Волейбольная  площадка</a:t>
            </a:r>
            <a:endParaRPr lang="ru-RU" dirty="0"/>
          </a:p>
        </p:txBody>
      </p:sp>
      <p:pic>
        <p:nvPicPr>
          <p:cNvPr id="5" name="Содержимое 4" descr="зоны.pn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11561" y="1628800"/>
            <a:ext cx="2808311" cy="4608512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707904" y="1600200"/>
            <a:ext cx="5283696" cy="4724400"/>
          </a:xfrm>
        </p:spPr>
        <p:txBody>
          <a:bodyPr>
            <a:normAutofit lnSpcReduction="10000"/>
          </a:bodyPr>
          <a:lstStyle/>
          <a:p>
            <a:r>
              <a:rPr lang="ru-RU" sz="2200" b="1" dirty="0" smtClean="0"/>
              <a:t>Размеры площадки – 9х18 метров</a:t>
            </a:r>
          </a:p>
          <a:p>
            <a:r>
              <a:rPr lang="ru-RU" sz="2200" b="1" dirty="0" smtClean="0"/>
              <a:t>Высота сетки:</a:t>
            </a:r>
          </a:p>
          <a:p>
            <a:r>
              <a:rPr lang="ru-RU" sz="2200" b="1" dirty="0" smtClean="0">
                <a:solidFill>
                  <a:srgbClr val="145A2A"/>
                </a:solidFill>
              </a:rPr>
              <a:t>243см – для мужчин, 224см – для женщин</a:t>
            </a:r>
          </a:p>
          <a:p>
            <a:r>
              <a:rPr lang="ru-RU" sz="2200" b="1" dirty="0" smtClean="0"/>
              <a:t>Для детей высота сетки составляет  </a:t>
            </a:r>
          </a:p>
          <a:p>
            <a:r>
              <a:rPr lang="ru-RU" sz="2200" b="1" dirty="0" smtClean="0">
                <a:solidFill>
                  <a:srgbClr val="145A2A"/>
                </a:solidFill>
              </a:rPr>
              <a:t>235см – для мальчиков, 210см – для девочек   </a:t>
            </a:r>
          </a:p>
          <a:p>
            <a:r>
              <a:rPr lang="ru-RU" sz="2200" b="1" dirty="0" smtClean="0"/>
              <a:t>Вес стандартного волейбольного мяча  250 -270    граммов   </a:t>
            </a:r>
          </a:p>
          <a:p>
            <a:r>
              <a:rPr lang="ru-RU" sz="2200" b="1" dirty="0" smtClean="0">
                <a:solidFill>
                  <a:srgbClr val="145A2A"/>
                </a:solidFill>
              </a:rPr>
              <a:t>В состав команды входят 12-14 человек</a:t>
            </a:r>
          </a:p>
          <a:p>
            <a:r>
              <a:rPr lang="ru-RU" sz="2200" b="1" dirty="0" smtClean="0"/>
              <a:t>Одновременно играют на площадке 6 игроков + </a:t>
            </a:r>
            <a:r>
              <a:rPr lang="ru-RU" sz="2200" b="1" dirty="0" err="1" smtClean="0"/>
              <a:t>либеро</a:t>
            </a:r>
            <a:endParaRPr lang="ru-RU" sz="2200" b="1" dirty="0" smtClean="0"/>
          </a:p>
          <a:p>
            <a:endParaRPr lang="ru-RU" sz="2200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520"/>
                            </p:stCondLst>
                            <p:childTnLst>
                              <p:par>
                                <p:cTn id="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520"/>
                            </p:stCondLst>
                            <p:childTnLst>
                              <p:par>
                                <p:cTn id="1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20"/>
                            </p:stCondLst>
                            <p:childTnLst>
                              <p:par>
                                <p:cTn id="2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520"/>
                            </p:stCondLst>
                            <p:childTnLst>
                              <p:par>
                                <p:cTn id="2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1520"/>
                            </p:stCondLst>
                            <p:childTnLst>
                              <p:par>
                                <p:cTn id="3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3520"/>
                            </p:stCondLst>
                            <p:childTnLst>
                              <p:par>
                                <p:cTn id="4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520"/>
                            </p:stCondLst>
                            <p:childTnLst>
                              <p:par>
                                <p:cTn id="5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7520"/>
                            </p:stCondLst>
                            <p:childTnLst>
                              <p:par>
                                <p:cTn id="5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9520"/>
                            </p:stCondLst>
                            <p:childTnLst>
                              <p:par>
                                <p:cTn id="64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Основные правила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2200" b="1" dirty="0" smtClean="0"/>
              <a:t>Взрослые играют всего 5 партий: 4 партии до 25 очков и последнюю партию – до 15</a:t>
            </a:r>
          </a:p>
          <a:p>
            <a:r>
              <a:rPr lang="ru-RU" sz="2200" b="1" dirty="0" smtClean="0">
                <a:solidFill>
                  <a:srgbClr val="145A2A"/>
                </a:solidFill>
              </a:rPr>
              <a:t>Дети играют 3 партии до 25 очков</a:t>
            </a:r>
          </a:p>
          <a:p>
            <a:r>
              <a:rPr lang="ru-RU" sz="2200" b="1" dirty="0" smtClean="0"/>
              <a:t>Игра начинается с подачи мяча</a:t>
            </a:r>
          </a:p>
          <a:p>
            <a:r>
              <a:rPr lang="ru-RU" sz="2200" b="1" dirty="0" smtClean="0">
                <a:solidFill>
                  <a:srgbClr val="145A2A"/>
                </a:solidFill>
              </a:rPr>
              <a:t>Считается ошибкой, если мяч при подаче «ушёл» за пределы площадки</a:t>
            </a:r>
            <a:endParaRPr lang="ru-RU" sz="2200" b="1" dirty="0">
              <a:solidFill>
                <a:srgbClr val="145A2A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700808"/>
            <a:ext cx="4343400" cy="2893755"/>
          </a:xfr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120"/>
                            </p:stCondLst>
                            <p:childTnLst>
                              <p:par>
                                <p:cTn id="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120"/>
                            </p:stCondLst>
                            <p:childTnLst>
                              <p:par>
                                <p:cTn id="1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120"/>
                            </p:stCondLst>
                            <p:childTnLst>
                              <p:par>
                                <p:cTn id="2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120"/>
                            </p:stCondLst>
                            <p:childTnLst>
                              <p:par>
                                <p:cTn id="2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 В   волейболе   запрещено!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2200" b="1" dirty="0" smtClean="0">
                <a:solidFill>
                  <a:srgbClr val="FF0000"/>
                </a:solidFill>
              </a:rPr>
              <a:t>Выполнять подачу до разрешающего свистка судьи</a:t>
            </a:r>
          </a:p>
          <a:p>
            <a:r>
              <a:rPr lang="ru-RU" sz="2200" b="1" dirty="0" smtClean="0">
                <a:solidFill>
                  <a:schemeClr val="tx1"/>
                </a:solidFill>
              </a:rPr>
              <a:t>Подбрасывать и ловить мяч перед подачей после свистка </a:t>
            </a:r>
          </a:p>
          <a:p>
            <a:r>
              <a:rPr lang="ru-RU" sz="2200" b="1" dirty="0" smtClean="0">
                <a:solidFill>
                  <a:srgbClr val="FF0000"/>
                </a:solidFill>
              </a:rPr>
              <a:t>Заступать лицевую линию в момент выполнения подачи</a:t>
            </a:r>
          </a:p>
          <a:p>
            <a:r>
              <a:rPr lang="ru-RU" sz="2200" b="1" dirty="0" smtClean="0">
                <a:solidFill>
                  <a:schemeClr val="tx1"/>
                </a:solidFill>
              </a:rPr>
              <a:t>Задерживать и ловить мяч</a:t>
            </a:r>
            <a:endParaRPr lang="ru-RU" sz="2200" b="1" dirty="0" smtClean="0">
              <a:solidFill>
                <a:srgbClr val="FF0000"/>
              </a:solidFill>
            </a:endParaRPr>
          </a:p>
          <a:p>
            <a:r>
              <a:rPr lang="ru-RU" sz="2200" b="1" dirty="0" smtClean="0">
                <a:solidFill>
                  <a:srgbClr val="FF0000"/>
                </a:solidFill>
              </a:rPr>
              <a:t>Допускать более 3-х касаний мяча на своей половине площадки во время розыгрыша мяча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2200" b="1" dirty="0" smtClean="0">
                <a:solidFill>
                  <a:schemeClr val="tx1"/>
                </a:solidFill>
              </a:rPr>
              <a:t>Касаться сетки и заступать среднюю линию в момент выполнения технического приёма</a:t>
            </a:r>
          </a:p>
          <a:p>
            <a:r>
              <a:rPr lang="ru-RU" sz="2200" b="1" dirty="0" smtClean="0">
                <a:solidFill>
                  <a:srgbClr val="FF0000"/>
                </a:solidFill>
              </a:rPr>
              <a:t>Касаться мяча 2 раза подряд</a:t>
            </a:r>
          </a:p>
          <a:p>
            <a:r>
              <a:rPr lang="ru-RU" sz="2200" b="1" dirty="0" smtClean="0">
                <a:solidFill>
                  <a:schemeClr val="tx1"/>
                </a:solidFill>
              </a:rPr>
              <a:t>Блокировать подачу и выполнять атакующий удар с подачи противника</a:t>
            </a:r>
          </a:p>
          <a:p>
            <a:endParaRPr lang="ru-RU" sz="2200" b="1" dirty="0" smtClean="0">
              <a:solidFill>
                <a:srgbClr val="FF0000"/>
              </a:solidFill>
            </a:endParaRPr>
          </a:p>
          <a:p>
            <a:endParaRPr lang="ru-RU" sz="2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520"/>
                            </p:stCondLst>
                            <p:childTnLst>
                              <p:par>
                                <p:cTn id="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520"/>
                            </p:stCondLst>
                            <p:childTnLst>
                              <p:par>
                                <p:cTn id="1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20"/>
                            </p:stCondLst>
                            <p:childTnLst>
                              <p:par>
                                <p:cTn id="2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520"/>
                            </p:stCondLst>
                            <p:childTnLst>
                              <p:par>
                                <p:cTn id="2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1520"/>
                            </p:stCondLst>
                            <p:childTnLst>
                              <p:par>
                                <p:cTn id="3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3520"/>
                            </p:stCondLst>
                            <p:childTnLst>
                              <p:par>
                                <p:cTn id="4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6520"/>
                            </p:stCondLst>
                            <p:childTnLst>
                              <p:par>
                                <p:cTn id="5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9520"/>
                            </p:stCondLst>
                            <p:childTnLst>
                              <p:par>
                                <p:cTn id="5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23528" y="332656"/>
            <a:ext cx="8686800" cy="838200"/>
          </a:xfrm>
        </p:spPr>
        <p:txBody>
          <a:bodyPr/>
          <a:lstStyle/>
          <a:p>
            <a:pPr algn="ctr"/>
            <a:r>
              <a:rPr lang="ru-RU" dirty="0" smtClean="0"/>
              <a:t>Передача   мяча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124744"/>
            <a:ext cx="7416824" cy="5625265"/>
          </a:xfr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Верхняя  прямая  подача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54" y="1340768"/>
            <a:ext cx="8721969" cy="4896544"/>
          </a:xfr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86800" cy="838200"/>
          </a:xfrm>
        </p:spPr>
        <p:txBody>
          <a:bodyPr/>
          <a:lstStyle/>
          <a:p>
            <a:pPr algn="ctr"/>
            <a:r>
              <a:rPr lang="ru-RU" dirty="0" smtClean="0"/>
              <a:t>Нападающий удар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74056"/>
            <a:ext cx="8208912" cy="5495304"/>
          </a:xfr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977</TotalTime>
  <Words>405</Words>
  <Application>Microsoft Office PowerPoint</Application>
  <PresentationFormat>Экран (4:3)</PresentationFormat>
  <Paragraphs>78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Трек</vt:lpstr>
      <vt:lpstr>волейбол</vt:lpstr>
      <vt:lpstr>Рождение волейбола (volleyball от volley — «удар с лёта» и ball — «мяч»)</vt:lpstr>
      <vt:lpstr>Развитие волейбола</vt:lpstr>
      <vt:lpstr>Волейбольная  площадка</vt:lpstr>
      <vt:lpstr>Основные правила</vt:lpstr>
      <vt:lpstr>  В   волейболе   запрещено!</vt:lpstr>
      <vt:lpstr>Передача   мяча</vt:lpstr>
      <vt:lpstr>Верхняя  прямая  подача</vt:lpstr>
      <vt:lpstr>Нападающий удар</vt:lpstr>
      <vt:lpstr>Презентация PowerPoint</vt:lpstr>
      <vt:lpstr>Качества, необходимые волейболисту</vt:lpstr>
      <vt:lpstr>Используемые ресурсы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Знакомьтесь: волейбол</dc:title>
  <dc:creator>User</dc:creator>
  <cp:lastModifiedBy>Vega</cp:lastModifiedBy>
  <cp:revision>96</cp:revision>
  <dcterms:created xsi:type="dcterms:W3CDTF">2013-04-06T14:21:12Z</dcterms:created>
  <dcterms:modified xsi:type="dcterms:W3CDTF">2015-10-17T16:58:21Z</dcterms:modified>
</cp:coreProperties>
</file>